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363" r:id="rId2"/>
    <p:sldId id="409" r:id="rId3"/>
    <p:sldId id="282" r:id="rId4"/>
    <p:sldId id="260" r:id="rId5"/>
    <p:sldId id="388" r:id="rId6"/>
    <p:sldId id="368" r:id="rId7"/>
    <p:sldId id="366" r:id="rId8"/>
    <p:sldId id="390" r:id="rId9"/>
    <p:sldId id="389" r:id="rId10"/>
    <p:sldId id="391" r:id="rId11"/>
    <p:sldId id="392" r:id="rId12"/>
    <p:sldId id="395" r:id="rId13"/>
    <p:sldId id="397" r:id="rId14"/>
    <p:sldId id="396" r:id="rId15"/>
    <p:sldId id="398" r:id="rId16"/>
    <p:sldId id="382" r:id="rId17"/>
    <p:sldId id="349" r:id="rId18"/>
    <p:sldId id="387" r:id="rId19"/>
    <p:sldId id="4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C8516"/>
    <a:srgbClr val="996600"/>
    <a:srgbClr val="D31B6E"/>
    <a:srgbClr val="FF3300"/>
    <a:srgbClr val="E5B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>
        <p:scale>
          <a:sx n="70" d="100"/>
          <a:sy n="70" d="100"/>
        </p:scale>
        <p:origin x="-7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486401" y="614363"/>
            <a:ext cx="6143625" cy="4843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2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EC28B88-FF76-420D-B971-CEFA31B0832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6A6A672-9305-4352-B6CD-487E98A65D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02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Zar" panose="00000400000000000000" pitchFamily="2" charset="-78"/>
              </a:rPr>
              <a:t>موسسه آنامیس مهر جنوب هرمزان</a:t>
            </a:r>
            <a:endParaRPr lang="en-US" sz="44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51630"/>
            <a:ext cx="11029615" cy="39071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تربیت مشاور انتخاب رشته متوسطه اول به دوم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(پایه نهم به دهم)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دکتر رضا برومند</a:t>
            </a:r>
            <a:endParaRPr lang="en-US" sz="40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7" y="1927983"/>
            <a:ext cx="2321494" cy="377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8"/>
            <a:ext cx="1659072" cy="5053039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فرایند انتقال از کودکی به بزرگسالی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اول: 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رشد و نمو سازمان عصبی مغز 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تحوّل </a:t>
            </a: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فرایندهای شناختی، عاطفی و رفتارها </a:t>
            </a:r>
            <a:endParaRPr lang="fa-IR" sz="36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دوم: 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رشد فیزیکی </a:t>
            </a:r>
            <a:endParaRPr lang="fa-IR" sz="36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رشد </a:t>
            </a: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اندازه های بدنی و تغییر در نیم رخ جسمی </a:t>
            </a:r>
            <a:endParaRPr lang="fa-IR" sz="36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سوم: 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رشد نظام جنسی </a:t>
            </a: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یا تولید مثل، شامل جسمی و </a:t>
            </a: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رفتاری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" y="660399"/>
            <a:ext cx="2466975" cy="273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6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8"/>
            <a:ext cx="1659072" cy="4752789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فرایند انتقال از کودکی به نوجوانی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چهارم:رشد 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احساس «خود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»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به عنوان یک بزرگ سال یا یک انسان مستقل و خود </a:t>
            </a: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راهبر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پنجم: 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کسب موقعیت بزرگ 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سالی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در گروه اجتماعی یا </a:t>
            </a: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فرهنگ</a:t>
            </a:r>
            <a:endParaRPr lang="fa-IR" sz="3600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ششم:  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رشد کنترل رفتاری </a:t>
            </a: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خود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در تعامل با جامعه.</a:t>
            </a:r>
            <a:endParaRPr lang="en-US" sz="36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3" y="2688585"/>
            <a:ext cx="3028950" cy="30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4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8"/>
            <a:ext cx="1659072" cy="484832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مراحل تغییر و تحولات  نوجوانی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تغییر و تحوّلات این دوره به سه مرحله تقسیم می شود: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مرحله اول: فاصله گرفتن (12ـ14 سالگی)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بروز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رشد جسمی و اولین نشانه های بلوغ، با نوعی </a:t>
            </a:r>
            <a:endParaRPr lang="fa-IR" sz="28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تمایل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طبیعی برای فاصله گرفتن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کودک از بزرگ سالان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،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بخصوص والدین همراه است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این تمایل می تواند در بستن در اتاق یا حمام توسط کودک و یا محرمانه جلوه دادن تغییرات بدن مشاهده شود.</a:t>
            </a:r>
            <a:endParaRPr lang="en-US" sz="28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" y="700340"/>
            <a:ext cx="2619375" cy="33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4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8"/>
            <a:ext cx="1659072" cy="484832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مراحل تغییر و تحولات  نوجوانی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مرحله دوم: جدایی تدارکاتی (15ـ17 سالگی)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این مرحله که هسته اصلی نوجوانی و مشکلات آن است، با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رشد بیشتر بدنی </a:t>
            </a: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و جنسی همراه 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است و سطح </a:t>
            </a: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عالی تری از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ادراک «خود» </a:t>
            </a: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را تجلّی می دهد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.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رشد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مغز و توانایی های شناختی نوجوان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با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درونی شدن حیات عاطفی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و ارتباط عمیق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تر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با گروه هم سالان، جدایی بیشتر ویژگی های روان شناختی نوجوان و باورها و ارزش های او از والدین و بزرگ سالان را به بار می آورد</a:t>
            </a:r>
            <a:endParaRPr lang="en-US" sz="28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9" y="3147492"/>
            <a:ext cx="347375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8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8"/>
            <a:ext cx="1659072" cy="484832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مراحل تغییر و تحولات  نوجوانی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مرحله سوم: ورود مجدّد به مناسبات اجتماعی (18ـ20 سالگی)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چنانچه رشد نوجوان در مراحل پیشین به گونه ای نسبتاً بهنجار صورت گرفته باشد، در این مرحله آخر نوجوانی به تدریج به صورت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یک فرد مستقل و خودکفا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در مناسبات خانوادگی، آموزشی، شغلی، اجتماعی و فرهنگی ایفای نقش می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کند</a:t>
            </a:r>
            <a:r>
              <a:rPr lang="fa-IR" sz="24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4" y="4337050"/>
            <a:ext cx="8666327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9915186" y="870089"/>
            <a:ext cx="2012957" cy="5804176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Titr" panose="00000700000000000000" pitchFamily="2" charset="-78"/>
              </a:rPr>
              <a:t>ویژگی های خاص دانش آموزان پایه نهم</a:t>
            </a:r>
          </a:p>
          <a:p>
            <a:pPr algn="ctr"/>
            <a:r>
              <a:rPr lang="fa-IR" sz="2000" dirty="0" smtClean="0">
                <a:solidFill>
                  <a:prstClr val="white"/>
                </a:solidFill>
                <a:cs typeface="B Titr" panose="00000700000000000000" pitchFamily="2" charset="-78"/>
              </a:rPr>
              <a:t>(16 سالگی)</a:t>
            </a:r>
            <a:endParaRPr lang="fa-IR" sz="20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1-ورود به دوره دوم نوجوانی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2-بحران هویت و سردرگمی در نقش</a:t>
            </a:r>
          </a:p>
          <a:p>
            <a:pPr algn="r" rtl="1">
              <a:lnSpc>
                <a:spcPct val="200000"/>
              </a:lnSpc>
            </a:pPr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3-نقش جنسی</a:t>
            </a:r>
          </a:p>
          <a:p>
            <a:pPr algn="r" rtl="1">
              <a:lnSpc>
                <a:spcPct val="200000"/>
              </a:lnSpc>
            </a:pPr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4-نقش  شغلی</a:t>
            </a:r>
            <a:endParaRPr lang="fa-IR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44" y="1771832"/>
            <a:ext cx="2238375" cy="353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4684550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تعریف دورة دوم متوسطه و مأموریت آن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بعد از تغییر نظام آموزشی به سیستم 3-3-6 مقاطع تحصیلی به دو مقطع تقسیم شدند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1-دوره اول ابتدایی(پایه های اول-دوم وسوم)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2-دوره دوم ابتدایی(پایه چهارم-پنجم و ششم )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3-دوره اول متوسطه(پایه های هفتم-هشتم و نهم)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4-دوره دوم متوسطه(پایه های دهم-یازدهم و دوازدهم)</a:t>
            </a:r>
          </a:p>
          <a:p>
            <a:pPr algn="r" rtl="1">
              <a:lnSpc>
                <a:spcPct val="150000"/>
              </a:lnSpc>
            </a:pPr>
            <a:endParaRPr lang="fa-IR" sz="32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endParaRPr lang="en-US" sz="32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" y="5131558"/>
            <a:ext cx="9758272" cy="154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2746568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مراحل استقرار نظام جدید 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" y="618983"/>
            <a:ext cx="9383920" cy="620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8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5148574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prstClr val="white"/>
                </a:solidFill>
                <a:cs typeface="B Titr" panose="00000700000000000000" pitchFamily="2" charset="-78"/>
              </a:rPr>
              <a:t>تعریف دورة دوم متوسطه و مأموریت آن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دورة دوم متوسطه چهارمین دوره از نظام تربیت رسمی و طول آن 3 سال است</a:t>
            </a:r>
            <a:endParaRPr lang="en-US" sz="2800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این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دوره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مرحله ای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بین تربیت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رسمی و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عمومی و تربیت تخصصی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(دانشگاهی)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است و در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آن فرصت های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تربیتی به صورت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نیمه تخصصی و غیر </a:t>
            </a: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اجباری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در شاخه ها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و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رشته های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مختلف سازمان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می یابد.</a:t>
            </a:r>
          </a:p>
          <a:p>
            <a:pPr algn="r" rtl="1">
              <a:lnSpc>
                <a:spcPct val="150000"/>
              </a:lnSpc>
            </a:pPr>
            <a:endParaRPr lang="fa-IR" sz="32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endParaRPr lang="en-US" sz="32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9" y="4544704"/>
            <a:ext cx="9490138" cy="19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7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85750" lvl="0" indent="-285750" algn="ctr" rtl="1">
              <a:spcBef>
                <a:spcPct val="20000"/>
              </a:spcBef>
              <a:spcAft>
                <a:spcPts val="600"/>
              </a:spcAft>
            </a:pPr>
            <a:r>
              <a:rPr lang="fa-IR" altLang="en-US" b="1" dirty="0">
                <a:ln>
                  <a:noFill/>
                </a:ln>
                <a:solidFill>
                  <a:srgbClr val="CC0000"/>
                </a:solidFill>
                <a:cs typeface="B Zar" pitchFamily="2" charset="-78"/>
              </a:rPr>
              <a:t>با سپاس از همراهی دلگرم کننده تان</a:t>
            </a:r>
            <a:br>
              <a:rPr lang="fa-IR" altLang="en-US" b="1" dirty="0">
                <a:ln>
                  <a:noFill/>
                </a:ln>
                <a:solidFill>
                  <a:srgbClr val="CC0000"/>
                </a:solidFill>
                <a:cs typeface="B Zar" pitchFamily="2" charset="-78"/>
              </a:rPr>
            </a:br>
            <a:endParaRPr lang="en-US" altLang="en-US" sz="3200" dirty="0" smtClean="0">
              <a:solidFill>
                <a:srgbClr val="CC0000"/>
              </a:solidFill>
            </a:endParaRP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17601" y="2362200"/>
            <a:ext cx="10257367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altLang="en-US" b="1" dirty="0" smtClean="0">
                <a:cs typeface="B Zar" pitchFamily="2" charset="-78"/>
              </a:rPr>
              <a:t>تلفن مرکز مشاوره  و خدمات روان شناختی مهر جنوب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07633671199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تلفن موسسه آموزشی و پژوهشی آنامیس مهر جنوب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07633680163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خط همراه ویژه مشاوره </a:t>
            </a:r>
            <a:r>
              <a:rPr lang="fa-IR" altLang="en-US" b="1" dirty="0" smtClean="0">
                <a:cs typeface="B Zar" pitchFamily="2" charset="-78"/>
              </a:rPr>
              <a:t>0912</a:t>
            </a:r>
            <a:r>
              <a:rPr lang="fa-IR" altLang="en-US" b="1" dirty="0" smtClean="0">
                <a:cs typeface="B Zar" pitchFamily="2" charset="-78"/>
              </a:rPr>
              <a:t>968</a:t>
            </a:r>
            <a:r>
              <a:rPr lang="fa-IR" altLang="en-US" b="1" dirty="0" smtClean="0">
                <a:cs typeface="B Zar" pitchFamily="2" charset="-78"/>
              </a:rPr>
              <a:t>0169</a:t>
            </a:r>
            <a:endParaRPr lang="fa-IR" altLang="en-US" b="1" dirty="0" smtClean="0">
              <a:cs typeface="B Zar" pitchFamily="2" charset="-78"/>
            </a:endParaRP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وبسایت فروش فایل های آموزشی</a:t>
            </a:r>
          </a:p>
          <a:p>
            <a:pPr algn="ctr" rtl="1"/>
            <a:r>
              <a:rPr lang="en-US" altLang="en-US" sz="4000" b="1" dirty="0" smtClean="0">
                <a:solidFill>
                  <a:srgbClr val="C00000"/>
                </a:solidFill>
                <a:cs typeface="B Zar" pitchFamily="2" charset="-78"/>
              </a:rPr>
              <a:t>Anamisfile.ir</a:t>
            </a:r>
            <a:endParaRPr lang="fa-IR" altLang="en-US" sz="40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ctr" rtl="1"/>
            <a:endParaRPr lang="en-US" altLang="en-US" b="1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15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31904" y="404665"/>
            <a:ext cx="6528725" cy="532859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sz="28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دکتر رضا برومند</a:t>
            </a:r>
          </a:p>
          <a:p>
            <a:pPr algn="r" rtl="1"/>
            <a:r>
              <a:rPr lang="fa-IR" sz="28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دانش آموخته رشته های روان شناسی بالینی، روان شناسی تربیتی و مشاوره خانواده</a:t>
            </a:r>
            <a:r>
              <a:rPr lang="en-US" sz="28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  </a:t>
            </a:r>
            <a:r>
              <a:rPr lang="fa-IR" sz="2800" b="1" dirty="0">
                <a:solidFill>
                  <a:schemeClr val="bg1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تا مقطع دکترای تخصصی</a:t>
            </a:r>
          </a:p>
          <a:p>
            <a:pPr algn="r" rtl="1"/>
            <a:r>
              <a:rPr lang="fa-IR" sz="28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در دانشگاه های اصفهان، شیراز، مالایا و هرمزگان</a:t>
            </a:r>
          </a:p>
          <a:p>
            <a:pPr algn="r" rtl="1"/>
            <a:r>
              <a:rPr lang="fa-IR" sz="2800" b="1" dirty="0" smtClean="0">
                <a:solidFill>
                  <a:schemeClr val="bg1"/>
                </a:solidFill>
                <a:cs typeface="B Zar" panose="00000400000000000000" pitchFamily="2" charset="-78"/>
              </a:rPr>
              <a:t>مولف، مترجم و طراح و مجری کارگاه های آموزشی</a:t>
            </a:r>
            <a:endParaRPr lang="en-US" sz="28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3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3051" y="598206"/>
            <a:ext cx="11411599" cy="615848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9" name="Flowchart: Off-page Connector 8">
            <a:hlinkClick r:id="" action="ppaction://noaction"/>
          </p:cNvPr>
          <p:cNvSpPr/>
          <p:nvPr/>
        </p:nvSpPr>
        <p:spPr>
          <a:xfrm>
            <a:off x="1705035" y="2183492"/>
            <a:ext cx="1659072" cy="1392221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نکات کلیدی انتخاب رشته نهم به دهم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Flowchart: Off-page Connector 9">
            <a:hlinkClick r:id="" action="ppaction://noaction"/>
          </p:cNvPr>
          <p:cNvSpPr/>
          <p:nvPr/>
        </p:nvSpPr>
        <p:spPr>
          <a:xfrm>
            <a:off x="9000367" y="3682781"/>
            <a:ext cx="1659072" cy="1776323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معرفی رشته های دوره دوم متوسطه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Flowchart: Off-page Connector 10">
            <a:hlinkClick r:id="" action="ppaction://noaction"/>
          </p:cNvPr>
          <p:cNvSpPr/>
          <p:nvPr/>
        </p:nvSpPr>
        <p:spPr>
          <a:xfrm>
            <a:off x="6609293" y="3682780"/>
            <a:ext cx="1659072" cy="1776323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شرائط پذیرش در رشته های دوره دوم متوسطه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3" name="Flowchart: Off-page Connector 12">
            <a:hlinkClick r:id="" action="ppaction://noaction"/>
          </p:cNvPr>
          <p:cNvSpPr/>
          <p:nvPr/>
        </p:nvSpPr>
        <p:spPr>
          <a:xfrm>
            <a:off x="4157164" y="3682781"/>
            <a:ext cx="1659072" cy="1776323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آزمون مجدد تعیین رشته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6" name="Flowchart: Off-page Connector 15">
            <a:hlinkClick r:id="" action="ppaction://noaction"/>
          </p:cNvPr>
          <p:cNvSpPr/>
          <p:nvPr/>
        </p:nvSpPr>
        <p:spPr>
          <a:xfrm>
            <a:off x="9012981" y="5554639"/>
            <a:ext cx="1659072" cy="1023582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جمع بندی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7" name="Flowchart: Off-page Connector 16">
            <a:hlinkClick r:id="" action="ppaction://noaction"/>
          </p:cNvPr>
          <p:cNvSpPr/>
          <p:nvPr/>
        </p:nvSpPr>
        <p:spPr>
          <a:xfrm>
            <a:off x="6609293" y="5554639"/>
            <a:ext cx="1659072" cy="1146412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پاسخ به سئوالات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8" name="Flowchart: Off-page Connector 17">
            <a:hlinkClick r:id="" action="ppaction://noaction"/>
          </p:cNvPr>
          <p:cNvSpPr/>
          <p:nvPr/>
        </p:nvSpPr>
        <p:spPr>
          <a:xfrm>
            <a:off x="4157164" y="5554639"/>
            <a:ext cx="1659072" cy="1146412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پایان دوره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2" name="Flowchart: Off-page Connector 21"/>
          <p:cNvSpPr/>
          <p:nvPr/>
        </p:nvSpPr>
        <p:spPr>
          <a:xfrm>
            <a:off x="1705035" y="598206"/>
            <a:ext cx="8954404" cy="1327131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مطالب کارگاه آموزشی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</a:p>
          <a:p>
            <a:pPr algn="ctr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تربیت مشاور انتخاب رشته  دوره اول به دوم متوسطه (پایه نهم  به دهم)</a:t>
            </a:r>
            <a:endParaRPr 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5" name="Flowchart: Off-page Connector 24">
            <a:hlinkClick r:id="rId2" action="ppaction://hlinksldjump"/>
          </p:cNvPr>
          <p:cNvSpPr/>
          <p:nvPr/>
        </p:nvSpPr>
        <p:spPr>
          <a:xfrm>
            <a:off x="9000367" y="2215784"/>
            <a:ext cx="1659072" cy="1359929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مقدمه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6" name="Flowchart: Off-page Connector 25">
            <a:hlinkClick r:id="" action="ppaction://noaction"/>
          </p:cNvPr>
          <p:cNvSpPr/>
          <p:nvPr/>
        </p:nvSpPr>
        <p:spPr>
          <a:xfrm>
            <a:off x="6609294" y="2215785"/>
            <a:ext cx="1659072" cy="1359928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معرفی ساختار </a:t>
            </a:r>
            <a:r>
              <a:rPr lang="en-US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نظام جدید آموزش 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7" name="Flowchart: Off-page Connector 26">
            <a:hlinkClick r:id="" action="ppaction://noaction"/>
          </p:cNvPr>
          <p:cNvSpPr/>
          <p:nvPr/>
        </p:nvSpPr>
        <p:spPr>
          <a:xfrm>
            <a:off x="4157164" y="2183492"/>
            <a:ext cx="1659072" cy="1392221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شرائط انتخاب رشته نهم به دهم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8" name="Flowchart: Off-page Connector 27">
            <a:hlinkClick r:id="" action="ppaction://noaction"/>
          </p:cNvPr>
          <p:cNvSpPr/>
          <p:nvPr/>
        </p:nvSpPr>
        <p:spPr>
          <a:xfrm>
            <a:off x="1705035" y="3682781"/>
            <a:ext cx="1659072" cy="2267643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معرفی آزمون های سنجش استعداد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41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176723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23852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a-IR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انتخاب رشته – انتخاب آینده</a:t>
            </a:r>
          </a:p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800" b="1" dirty="0" smtClean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9" y="2303771"/>
            <a:ext cx="7533564" cy="283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176723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مقدمه</a:t>
            </a:r>
          </a:p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انتخاب رشته پایه نهم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128" y="520475"/>
            <a:ext cx="9758272" cy="6153790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7" y="1378424"/>
            <a:ext cx="6155140" cy="43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27" y="2546765"/>
            <a:ext cx="1658938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6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176723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35702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a-IR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دو انتخاب مهم پیش روی دانش آموزان</a:t>
            </a:r>
          </a:p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1-انتخاب رشته پایه نهم به دهم</a:t>
            </a:r>
          </a:p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800" b="1" dirty="0" smtClean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718" y="2500844"/>
            <a:ext cx="1816150" cy="41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" y="3384645"/>
            <a:ext cx="9451110" cy="328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2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176723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مقدمه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/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78" y="799842"/>
            <a:ext cx="9562743" cy="34556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a-IR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دو انتخاب مهم پیش روی دانش آموزان</a:t>
            </a:r>
          </a:p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a-IR" sz="4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2-انتخاب رشته کنکور سراسری</a:t>
            </a:r>
          </a:p>
          <a:p>
            <a:pPr marL="342900" indent="-342900" algn="just" rt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4800" b="1" dirty="0" smtClean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718" y="2500844"/>
            <a:ext cx="1816150" cy="41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" y="3248168"/>
            <a:ext cx="9753812" cy="334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2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8"/>
            <a:ext cx="1659072" cy="497115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عوامل اصلی موثر بر انتخاب رشته نوجوانان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1-وضعیت هوش و استعداد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2-علائق و رغبت ها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3- ویژگی های جسمانی و  روانی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4- ساختار و وضعیت خانوادگی وی </a:t>
            </a:r>
          </a:p>
          <a:p>
            <a:pPr algn="r" rtl="1">
              <a:lnSpc>
                <a:spcPct val="150000"/>
              </a:lnSpc>
            </a:pPr>
            <a:endParaRPr lang="fa-IR" sz="36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endParaRPr lang="en-US" sz="36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1" y="1760562"/>
            <a:ext cx="3184951" cy="350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105257" y="1117918"/>
            <a:ext cx="1659072" cy="55563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/>
        </p:nvSpPr>
        <p:spPr>
          <a:xfrm>
            <a:off x="10105257" y="870089"/>
            <a:ext cx="1659072" cy="2746568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ویژگی های رشد نوجوان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14" y="700340"/>
            <a:ext cx="9758272" cy="6042292"/>
          </a:xfrm>
          <a:prstGeom prst="rect">
            <a:avLst/>
          </a:prstGeom>
          <a:gradFill flip="none" rotWithShape="1">
            <a:gsLst>
              <a:gs pos="37000">
                <a:schemeClr val="accent4">
                  <a:lumMod val="40000"/>
                  <a:lumOff val="60000"/>
                  <a:alpha val="10000"/>
                </a:schemeClr>
              </a:gs>
              <a:gs pos="10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تعریف دوران نوجوانی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میلر نیوتون </a:t>
            </a: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نوجوانی </a:t>
            </a: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را دوره فرایندهای رشدی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 انتقال </a:t>
            </a:r>
            <a:r>
              <a:rPr lang="fa-IR" sz="3600" b="1" dirty="0">
                <a:solidFill>
                  <a:prstClr val="black"/>
                </a:solidFill>
                <a:cs typeface="B Zar" panose="00000400000000000000" pitchFamily="2" charset="-78"/>
              </a:rPr>
              <a:t>از کودکی به بزرگ سالی می داند</a:t>
            </a: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endParaRPr lang="en-US" sz="36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58" y="4232275"/>
            <a:ext cx="721836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7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6974</TotalTime>
  <Words>730</Words>
  <Application>Microsoft Office PowerPoint</Application>
  <PresentationFormat>Custom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Dividend</vt:lpstr>
      <vt:lpstr>موسسه آنامیس مهر جنوب هرمزان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سپاس از همراهی دلگرم کننده تان </vt:lpstr>
    </vt:vector>
  </TitlesOfParts>
  <Company>madsg.com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KhastKhodaei;Me</dc:creator>
  <dc:description>madsg.com</dc:description>
  <cp:lastModifiedBy>09018868042</cp:lastModifiedBy>
  <cp:revision>413</cp:revision>
  <dcterms:created xsi:type="dcterms:W3CDTF">2014-03-10T21:51:02Z</dcterms:created>
  <dcterms:modified xsi:type="dcterms:W3CDTF">2021-09-16T04:51:51Z</dcterms:modified>
</cp:coreProperties>
</file>